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9900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151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2151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8D73C7-1F92-49AE-AF90-6BB408ED077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DE1B5-CE6B-4529-A80C-F870CA0CD98C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76D07-5A3F-4FB4-84BC-4C5704190FD8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Başlık, İçeri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29E74A9-AFE0-43D9-ACA4-462767AF3AB6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Başlık, Metin ve 2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4CACCFD-5BDD-4469-AA14-C9B61AEAEBB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E62F4-EC86-4D8B-AACD-5434B6A01E6A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79539-5980-44F0-AF3C-D3F770E5D19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D0273-F836-42F7-BAD6-D9453956237C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9F575-2529-4A64-884E-FFE93521151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0D2E7-EC71-40D5-8B90-79AE3B104FAC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E45D4-8355-4453-B91D-1C96FEEAF0F0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73949-14A3-4223-B0ED-3C550005FE4A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B2C3C-FEF5-4E50-B596-C9E0A48F8C73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048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048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048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049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tr-TR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tr-TR"/>
          </a:p>
        </p:txBody>
      </p:sp>
      <p:sp>
        <p:nvSpPr>
          <p:cNvPr id="2049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3DC5C53-C7C7-48FD-A75C-A9A42E935BDC}" type="slidenum">
              <a:rPr lang="tr-TR"/>
              <a:pPr/>
              <a:t>‹#›</a:t>
            </a:fld>
            <a:endParaRPr lang="tr-T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tr-TR"/>
              <a:t>ÇOKGENLER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/>
              <a:t>Doğrusal olmayan en üç noktanın ikişer ikişer birleşmesiyle oluşan kapalı şekillere denir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tr-TR"/>
              <a:t>Düzgün çokgenlerin bir dış açısının ölçüsü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/>
              <a:t>Dış açıları toplamı 360.Tüm dış açıları birbirine eşit olduğundan bir dış açısı;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563938" y="5876925"/>
            <a:ext cx="2087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3200">
                <a:solidFill>
                  <a:srgbClr val="FF0000"/>
                </a:solidFill>
              </a:rPr>
              <a:t>360/n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DÖRTGENLER VE ÖZELİKLERİ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tr-TR" sz="2800"/>
              <a:t>PARELELKENAR</a:t>
            </a:r>
          </a:p>
          <a:p>
            <a:r>
              <a:rPr lang="tr-TR" sz="2800"/>
              <a:t>Karşılıklı kenarları paralel ve kenar uzunlukları birbirine eşit </a:t>
            </a:r>
          </a:p>
          <a:p>
            <a:r>
              <a:rPr lang="tr-TR" sz="2800"/>
              <a:t>Ardışık açıların ölçüleri bütünlerdir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4859338" y="1844675"/>
            <a:ext cx="3024187" cy="936625"/>
          </a:xfrm>
          <a:prstGeom prst="parallelogram">
            <a:avLst>
              <a:gd name="adj" fmla="val 807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grpSp>
        <p:nvGrpSpPr>
          <p:cNvPr id="31764" name="Group 20"/>
          <p:cNvGrpSpPr>
            <a:grpSpLocks/>
          </p:cNvGrpSpPr>
          <p:nvPr/>
        </p:nvGrpSpPr>
        <p:grpSpPr bwMode="auto">
          <a:xfrm>
            <a:off x="5219700" y="1773238"/>
            <a:ext cx="2301875" cy="1077912"/>
            <a:chOff x="567" y="1480"/>
            <a:chExt cx="1450" cy="679"/>
          </a:xfrm>
        </p:grpSpPr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1429" y="1480"/>
              <a:ext cx="46" cy="90"/>
              <a:chOff x="1292" y="1480"/>
              <a:chExt cx="46" cy="90"/>
            </a:xfrm>
          </p:grpSpPr>
          <p:sp>
            <p:nvSpPr>
              <p:cNvPr id="31751" name="Line 7"/>
              <p:cNvSpPr>
                <a:spLocks noChangeShapeType="1"/>
              </p:cNvSpPr>
              <p:nvPr/>
            </p:nvSpPr>
            <p:spPr bwMode="auto">
              <a:xfrm>
                <a:off x="1292" y="1480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1752" name="Line 8"/>
              <p:cNvSpPr>
                <a:spLocks noChangeShapeType="1"/>
              </p:cNvSpPr>
              <p:nvPr/>
            </p:nvSpPr>
            <p:spPr bwMode="auto">
              <a:xfrm>
                <a:off x="1338" y="1480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31754" name="Group 10"/>
            <p:cNvGrpSpPr>
              <a:grpSpLocks/>
            </p:cNvGrpSpPr>
            <p:nvPr/>
          </p:nvGrpSpPr>
          <p:grpSpPr bwMode="auto">
            <a:xfrm>
              <a:off x="1066" y="2069"/>
              <a:ext cx="46" cy="90"/>
              <a:chOff x="1292" y="1480"/>
              <a:chExt cx="46" cy="90"/>
            </a:xfrm>
          </p:grpSpPr>
          <p:sp>
            <p:nvSpPr>
              <p:cNvPr id="31755" name="Line 11"/>
              <p:cNvSpPr>
                <a:spLocks noChangeShapeType="1"/>
              </p:cNvSpPr>
              <p:nvPr/>
            </p:nvSpPr>
            <p:spPr bwMode="auto">
              <a:xfrm>
                <a:off x="1292" y="1480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31756" name="Line 12"/>
              <p:cNvSpPr>
                <a:spLocks noChangeShapeType="1"/>
              </p:cNvSpPr>
              <p:nvPr/>
            </p:nvSpPr>
            <p:spPr bwMode="auto">
              <a:xfrm>
                <a:off x="1338" y="1480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31757" name="Line 13"/>
            <p:cNvSpPr>
              <a:spLocks noChangeShapeType="1"/>
            </p:cNvSpPr>
            <p:nvPr/>
          </p:nvSpPr>
          <p:spPr bwMode="auto">
            <a:xfrm>
              <a:off x="567" y="1797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31758" name="Line 14"/>
            <p:cNvSpPr>
              <a:spLocks noChangeShapeType="1"/>
            </p:cNvSpPr>
            <p:nvPr/>
          </p:nvSpPr>
          <p:spPr bwMode="auto">
            <a:xfrm>
              <a:off x="1927" y="184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2032000" y="5176838"/>
            <a:ext cx="158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Devamı var…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Dış bükey ve iç bükey çokgenler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ln>
            <a:solidFill>
              <a:schemeClr val="folHlink"/>
            </a:solidFill>
          </a:ln>
        </p:spPr>
        <p:txBody>
          <a:bodyPr/>
          <a:lstStyle/>
          <a:p>
            <a:r>
              <a:rPr lang="tr-TR"/>
              <a:t>Dış bükey çokgen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2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r>
              <a:rPr lang="tr-TR"/>
              <a:t>İç bükey çokgen</a:t>
            </a:r>
          </a:p>
        </p:txBody>
      </p:sp>
      <p:grpSp>
        <p:nvGrpSpPr>
          <p:cNvPr id="5149" name="Group 29"/>
          <p:cNvGrpSpPr>
            <a:grpSpLocks/>
          </p:cNvGrpSpPr>
          <p:nvPr/>
        </p:nvGrpSpPr>
        <p:grpSpPr bwMode="auto">
          <a:xfrm>
            <a:off x="684213" y="3284538"/>
            <a:ext cx="1295400" cy="1368425"/>
            <a:chOff x="431" y="2069"/>
            <a:chExt cx="816" cy="862"/>
          </a:xfrm>
        </p:grpSpPr>
        <p:sp>
          <p:nvSpPr>
            <p:cNvPr id="5127" name="Line 7"/>
            <p:cNvSpPr>
              <a:spLocks noChangeShapeType="1"/>
            </p:cNvSpPr>
            <p:nvPr/>
          </p:nvSpPr>
          <p:spPr bwMode="auto">
            <a:xfrm flipH="1">
              <a:off x="431" y="2069"/>
              <a:ext cx="136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>
              <a:off x="567" y="2069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1111" y="2069"/>
              <a:ext cx="136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>
              <a:off x="431" y="2614"/>
              <a:ext cx="499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 flipH="1">
              <a:off x="930" y="2614"/>
              <a:ext cx="31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151" name="Group 31"/>
          <p:cNvGrpSpPr>
            <a:grpSpLocks/>
          </p:cNvGrpSpPr>
          <p:nvPr/>
        </p:nvGrpSpPr>
        <p:grpSpPr bwMode="auto">
          <a:xfrm>
            <a:off x="684213" y="3284538"/>
            <a:ext cx="1295400" cy="1368425"/>
            <a:chOff x="431" y="2069"/>
            <a:chExt cx="816" cy="862"/>
          </a:xfrm>
        </p:grpSpPr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431" y="2614"/>
              <a:ext cx="81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grpSp>
          <p:nvGrpSpPr>
            <p:cNvPr id="5150" name="Group 30"/>
            <p:cNvGrpSpPr>
              <a:grpSpLocks/>
            </p:cNvGrpSpPr>
            <p:nvPr/>
          </p:nvGrpSpPr>
          <p:grpSpPr bwMode="auto">
            <a:xfrm>
              <a:off x="431" y="2069"/>
              <a:ext cx="816" cy="862"/>
              <a:chOff x="431" y="2069"/>
              <a:chExt cx="816" cy="862"/>
            </a:xfrm>
          </p:grpSpPr>
          <p:sp>
            <p:nvSpPr>
              <p:cNvPr id="5132" name="Line 12"/>
              <p:cNvSpPr>
                <a:spLocks noChangeShapeType="1"/>
              </p:cNvSpPr>
              <p:nvPr/>
            </p:nvSpPr>
            <p:spPr bwMode="auto">
              <a:xfrm flipH="1">
                <a:off x="431" y="2069"/>
                <a:ext cx="680" cy="54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133" name="Line 13"/>
              <p:cNvSpPr>
                <a:spLocks noChangeShapeType="1"/>
              </p:cNvSpPr>
              <p:nvPr/>
            </p:nvSpPr>
            <p:spPr bwMode="auto">
              <a:xfrm>
                <a:off x="567" y="2069"/>
                <a:ext cx="363" cy="86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>
                <a:off x="567" y="2069"/>
                <a:ext cx="680" cy="54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5136" name="Line 16"/>
              <p:cNvSpPr>
                <a:spLocks noChangeShapeType="1"/>
              </p:cNvSpPr>
              <p:nvPr/>
            </p:nvSpPr>
            <p:spPr bwMode="auto">
              <a:xfrm flipH="1">
                <a:off x="930" y="2069"/>
                <a:ext cx="181" cy="86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</p:grpSp>
      </p:grpSp>
      <p:grpSp>
        <p:nvGrpSpPr>
          <p:cNvPr id="5152" name="Group 32"/>
          <p:cNvGrpSpPr>
            <a:grpSpLocks/>
          </p:cNvGrpSpPr>
          <p:nvPr/>
        </p:nvGrpSpPr>
        <p:grpSpPr bwMode="auto">
          <a:xfrm>
            <a:off x="5364163" y="3213100"/>
            <a:ext cx="2447925" cy="1295400"/>
            <a:chOff x="3379" y="2024"/>
            <a:chExt cx="1542" cy="816"/>
          </a:xfrm>
        </p:grpSpPr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 flipH="1">
              <a:off x="3379" y="2024"/>
              <a:ext cx="68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 flipV="1">
              <a:off x="3379" y="2478"/>
              <a:ext cx="86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4241" y="2478"/>
              <a:ext cx="680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>
              <a:off x="4059" y="2024"/>
              <a:ext cx="86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153" name="Group 33"/>
          <p:cNvGrpSpPr>
            <a:grpSpLocks/>
          </p:cNvGrpSpPr>
          <p:nvPr/>
        </p:nvGrpSpPr>
        <p:grpSpPr bwMode="auto">
          <a:xfrm>
            <a:off x="5364163" y="3213100"/>
            <a:ext cx="2376487" cy="1295400"/>
            <a:chOff x="3379" y="2024"/>
            <a:chExt cx="1497" cy="816"/>
          </a:xfrm>
        </p:grpSpPr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4059" y="2024"/>
              <a:ext cx="182" cy="45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2" name="Line 22"/>
            <p:cNvSpPr>
              <a:spLocks noChangeShapeType="1"/>
            </p:cNvSpPr>
            <p:nvPr/>
          </p:nvSpPr>
          <p:spPr bwMode="auto">
            <a:xfrm>
              <a:off x="3379" y="2795"/>
              <a:ext cx="1497" cy="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539750" y="5013325"/>
            <a:ext cx="3125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Sonuç:köşegenlerin hepsi nerede?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716463" y="5300663"/>
            <a:ext cx="4060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Sonuç:köşegenlerin tümü çokgenin içindemi?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63575" y="5516563"/>
            <a:ext cx="2928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Tüm köşegenler çokgenin içinde</a:t>
            </a:r>
          </a:p>
          <a:p>
            <a:endParaRPr lang="tr-TR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4716463" y="5589588"/>
            <a:ext cx="34401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Tüm köşegenler çokgenin içinde değil.</a:t>
            </a:r>
          </a:p>
          <a:p>
            <a:endParaRPr lang="tr-TR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51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 build="p" animBg="1"/>
      <p:bldP spid="5126" grpId="0" build="p" animBg="1"/>
      <p:bldP spid="5144" grpId="0"/>
      <p:bldP spid="5145" grpId="0"/>
      <p:bldP spid="5145" grpId="1"/>
      <p:bldP spid="5147" grpId="0"/>
      <p:bldP spid="5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Çokgenlerin elemanları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4038600" cy="4525962"/>
          </a:xfrm>
        </p:spPr>
        <p:txBody>
          <a:bodyPr/>
          <a:lstStyle/>
          <a:p>
            <a:r>
              <a:rPr lang="tr-TR"/>
              <a:t>Çokgende açılar ve bölgeler</a:t>
            </a:r>
          </a:p>
        </p:txBody>
      </p:sp>
      <p:grpSp>
        <p:nvGrpSpPr>
          <p:cNvPr id="7201" name="Group 33"/>
          <p:cNvGrpSpPr>
            <a:grpSpLocks/>
          </p:cNvGrpSpPr>
          <p:nvPr/>
        </p:nvGrpSpPr>
        <p:grpSpPr bwMode="auto">
          <a:xfrm>
            <a:off x="1476375" y="3357563"/>
            <a:ext cx="1511300" cy="1584325"/>
            <a:chOff x="930" y="2115"/>
            <a:chExt cx="952" cy="998"/>
          </a:xfrm>
        </p:grpSpPr>
        <p:grpSp>
          <p:nvGrpSpPr>
            <p:cNvPr id="7178" name="Group 10"/>
            <p:cNvGrpSpPr>
              <a:grpSpLocks/>
            </p:cNvGrpSpPr>
            <p:nvPr/>
          </p:nvGrpSpPr>
          <p:grpSpPr bwMode="auto">
            <a:xfrm>
              <a:off x="930" y="2115"/>
              <a:ext cx="816" cy="862"/>
              <a:chOff x="431" y="2069"/>
              <a:chExt cx="816" cy="862"/>
            </a:xfrm>
          </p:grpSpPr>
          <p:sp>
            <p:nvSpPr>
              <p:cNvPr id="7179" name="Line 11"/>
              <p:cNvSpPr>
                <a:spLocks noChangeShapeType="1"/>
              </p:cNvSpPr>
              <p:nvPr/>
            </p:nvSpPr>
            <p:spPr bwMode="auto">
              <a:xfrm flipH="1">
                <a:off x="431" y="2069"/>
                <a:ext cx="136" cy="5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7180" name="Line 12"/>
              <p:cNvSpPr>
                <a:spLocks noChangeShapeType="1"/>
              </p:cNvSpPr>
              <p:nvPr/>
            </p:nvSpPr>
            <p:spPr bwMode="auto">
              <a:xfrm>
                <a:off x="567" y="2069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7181" name="Line 13"/>
              <p:cNvSpPr>
                <a:spLocks noChangeShapeType="1"/>
              </p:cNvSpPr>
              <p:nvPr/>
            </p:nvSpPr>
            <p:spPr bwMode="auto">
              <a:xfrm>
                <a:off x="1111" y="2069"/>
                <a:ext cx="136" cy="5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7182" name="Line 14"/>
              <p:cNvSpPr>
                <a:spLocks noChangeShapeType="1"/>
              </p:cNvSpPr>
              <p:nvPr/>
            </p:nvSpPr>
            <p:spPr bwMode="auto">
              <a:xfrm>
                <a:off x="431" y="2614"/>
                <a:ext cx="499" cy="317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7183" name="Line 15"/>
              <p:cNvSpPr>
                <a:spLocks noChangeShapeType="1"/>
              </p:cNvSpPr>
              <p:nvPr/>
            </p:nvSpPr>
            <p:spPr bwMode="auto">
              <a:xfrm flipH="1">
                <a:off x="930" y="2614"/>
                <a:ext cx="317" cy="317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7184" name="Line 16"/>
            <p:cNvSpPr>
              <a:spLocks noChangeShapeType="1"/>
            </p:cNvSpPr>
            <p:nvPr/>
          </p:nvSpPr>
          <p:spPr bwMode="auto">
            <a:xfrm>
              <a:off x="1746" y="2659"/>
              <a:ext cx="45" cy="227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1610" y="2115"/>
              <a:ext cx="272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 flipH="1">
              <a:off x="1292" y="2976"/>
              <a:ext cx="137" cy="137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7189" name="Freeform 21"/>
          <p:cNvSpPr>
            <a:spLocks/>
          </p:cNvSpPr>
          <p:nvPr/>
        </p:nvSpPr>
        <p:spPr bwMode="auto">
          <a:xfrm>
            <a:off x="2411413" y="3357563"/>
            <a:ext cx="190500" cy="133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" y="72"/>
              </a:cxn>
            </a:cxnLst>
            <a:rect l="0" t="0" r="r" b="b"/>
            <a:pathLst>
              <a:path w="120" h="84">
                <a:moveTo>
                  <a:pt x="0" y="0"/>
                </a:moveTo>
                <a:cubicBezTo>
                  <a:pt x="28" y="84"/>
                  <a:pt x="10" y="72"/>
                  <a:pt x="120" y="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192" name="Freeform 24"/>
          <p:cNvSpPr>
            <a:spLocks/>
          </p:cNvSpPr>
          <p:nvPr/>
        </p:nvSpPr>
        <p:spPr bwMode="auto">
          <a:xfrm>
            <a:off x="2603500" y="3378200"/>
            <a:ext cx="131763" cy="1158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80" y="0"/>
              </a:cxn>
            </a:cxnLst>
            <a:rect l="0" t="0" r="r" b="b"/>
            <a:pathLst>
              <a:path w="83" h="73">
                <a:moveTo>
                  <a:pt x="0" y="72"/>
                </a:moveTo>
                <a:cubicBezTo>
                  <a:pt x="83" y="63"/>
                  <a:pt x="80" y="73"/>
                  <a:pt x="80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895600" y="3427413"/>
            <a:ext cx="755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Dış açı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1763713" y="3429000"/>
            <a:ext cx="627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İç açı</a:t>
            </a: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2771775" y="3500438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 flipH="1">
            <a:off x="2339975" y="3500438"/>
            <a:ext cx="1428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 flipH="1">
            <a:off x="1258888" y="37893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684213" y="3644900"/>
            <a:ext cx="657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 b="1"/>
              <a:t>kenar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1455738" y="5248275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Dış bölge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763713" y="3716338"/>
            <a:ext cx="74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İç </a:t>
            </a:r>
          </a:p>
          <a:p>
            <a:r>
              <a:rPr lang="tr-TR"/>
              <a:t>bölge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  <p:bldP spid="7189" grpId="0" animBg="1"/>
      <p:bldP spid="7192" grpId="0" animBg="1"/>
      <p:bldP spid="7194" grpId="0"/>
      <p:bldP spid="7195" grpId="0" animBg="1"/>
      <p:bldP spid="7196" grpId="0" animBg="1"/>
      <p:bldP spid="7197" grpId="0" animBg="1"/>
      <p:bldP spid="7198" grpId="0"/>
      <p:bldP spid="7199" grpId="0"/>
      <p:bldP spid="72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Çokgenlerde  kurallar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30725"/>
          </a:xfrm>
        </p:spPr>
        <p:txBody>
          <a:bodyPr/>
          <a:lstStyle/>
          <a:p>
            <a:r>
              <a:rPr lang="tr-TR" sz="2800"/>
              <a:t>Bir köşeden çıkan köşegen sayısı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30725"/>
          </a:xfrm>
        </p:spPr>
        <p:txBody>
          <a:bodyPr/>
          <a:lstStyle/>
          <a:p>
            <a:r>
              <a:rPr lang="tr-TR" sz="2800"/>
              <a:t>Sonuç:</a:t>
            </a:r>
          </a:p>
          <a:p>
            <a:r>
              <a:rPr lang="tr-TR" sz="1800" b="1"/>
              <a:t>Çokgenlere bakarak köşegen sayılarını bulduran kısa yol ne olabilir?</a:t>
            </a:r>
          </a:p>
          <a:p>
            <a:r>
              <a:rPr lang="tr-TR" sz="1800" b="1"/>
              <a:t>işte bir köşeden çıkan köşe sayısını bulduran kısa yol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116013" y="2708275"/>
            <a:ext cx="1727200" cy="8651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042988" y="5229225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900113" y="3716338"/>
            <a:ext cx="1295400" cy="1368425"/>
            <a:chOff x="431" y="2069"/>
            <a:chExt cx="816" cy="862"/>
          </a:xfrm>
        </p:grpSpPr>
        <p:sp>
          <p:nvSpPr>
            <p:cNvPr id="9225" name="Line 9"/>
            <p:cNvSpPr>
              <a:spLocks noChangeShapeType="1"/>
            </p:cNvSpPr>
            <p:nvPr/>
          </p:nvSpPr>
          <p:spPr bwMode="auto">
            <a:xfrm flipH="1">
              <a:off x="431" y="2069"/>
              <a:ext cx="136" cy="5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9226" name="Line 10"/>
            <p:cNvSpPr>
              <a:spLocks noChangeShapeType="1"/>
            </p:cNvSpPr>
            <p:nvPr/>
          </p:nvSpPr>
          <p:spPr bwMode="auto">
            <a:xfrm>
              <a:off x="567" y="2069"/>
              <a:ext cx="54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9227" name="Line 11"/>
            <p:cNvSpPr>
              <a:spLocks noChangeShapeType="1"/>
            </p:cNvSpPr>
            <p:nvPr/>
          </p:nvSpPr>
          <p:spPr bwMode="auto">
            <a:xfrm>
              <a:off x="1111" y="2069"/>
              <a:ext cx="136" cy="5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9228" name="Line 12"/>
            <p:cNvSpPr>
              <a:spLocks noChangeShapeType="1"/>
            </p:cNvSpPr>
            <p:nvPr/>
          </p:nvSpPr>
          <p:spPr bwMode="auto">
            <a:xfrm>
              <a:off x="431" y="2614"/>
              <a:ext cx="499" cy="3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 flipH="1">
              <a:off x="930" y="2614"/>
              <a:ext cx="317" cy="3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1116013" y="2708275"/>
            <a:ext cx="1727200" cy="86518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2771775" y="2636838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1908175" y="3644900"/>
            <a:ext cx="144463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H="1">
            <a:off x="1692275" y="3789363"/>
            <a:ext cx="287338" cy="1295400"/>
          </a:xfrm>
          <a:prstGeom prst="line">
            <a:avLst/>
          </a:prstGeom>
          <a:noFill/>
          <a:ln w="9525">
            <a:solidFill>
              <a:srgbClr val="D60093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H="1">
            <a:off x="900113" y="3716338"/>
            <a:ext cx="1079500" cy="865187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1763713" y="5157788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1042988" y="5300663"/>
            <a:ext cx="792162" cy="360362"/>
          </a:xfrm>
          <a:prstGeom prst="line">
            <a:avLst/>
          </a:prstGeom>
          <a:noFill/>
          <a:ln w="9525">
            <a:solidFill>
              <a:srgbClr val="D60093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1331913" y="5300663"/>
            <a:ext cx="503237" cy="7921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>
            <a:off x="1835150" y="5300663"/>
            <a:ext cx="0" cy="865187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471863" y="280035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4-3=1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250825" y="2852738"/>
            <a:ext cx="723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/>
              <a:t>Dörtgen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250825" y="3860800"/>
            <a:ext cx="681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/>
              <a:t>beşgen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323850" y="5229225"/>
            <a:ext cx="639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/>
              <a:t>altıgen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3563938" y="5445125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6-3=3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3563938" y="407670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5-3=2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5508625" y="3933825"/>
            <a:ext cx="1295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 b="1"/>
              <a:t>n-3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5003800" y="4724400"/>
            <a:ext cx="27352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Bu kısa yola göre 30 genin bir köşesinden çıkan köşegen sayısı kaçtır?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5076825" y="6226175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n-3=30-3=27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70" decel="100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770" decel="100000"/>
                                        <p:tgtEl>
                                          <p:spTgt spid="92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70" decel="100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770" decel="100000"/>
                                        <p:tgtEl>
                                          <p:spTgt spid="92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9" dur="77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1" dur="77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2" dur="8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3" dur="8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8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9" dur="8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0" dur="8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8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6" dur="8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7" dur="8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8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1" dur="80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2" dur="80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80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1" grpId="0" build="p"/>
      <p:bldP spid="9222" grpId="0" animBg="1"/>
      <p:bldP spid="9223" grpId="0" animBg="1"/>
      <p:bldP spid="9230" grpId="0" animBg="1"/>
      <p:bldP spid="9231" grpId="0" animBg="1"/>
      <p:bldP spid="9232" grpId="0" animBg="1"/>
      <p:bldP spid="9234" grpId="0" animBg="1"/>
      <p:bldP spid="9235" grpId="0" animBg="1"/>
      <p:bldP spid="9236" grpId="0" animBg="1"/>
      <p:bldP spid="9237" grpId="0" animBg="1"/>
      <p:bldP spid="9238" grpId="0" animBg="1"/>
      <p:bldP spid="9239" grpId="0" animBg="1"/>
      <p:bldP spid="9240" grpId="0"/>
      <p:bldP spid="9241" grpId="0"/>
      <p:bldP spid="9242" grpId="0"/>
      <p:bldP spid="9243" grpId="0"/>
      <p:bldP spid="9244" grpId="0"/>
      <p:bldP spid="9245" grpId="0"/>
      <p:bldP spid="9246" grpId="0"/>
      <p:bldP spid="9247" grpId="0"/>
      <p:bldP spid="92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Bir köşeden çıkan köşegenler çokgeni kaç   üçgene ayırır?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844675"/>
            <a:ext cx="4038600" cy="4525963"/>
          </a:xfrm>
        </p:spPr>
        <p:txBody>
          <a:bodyPr/>
          <a:lstStyle/>
          <a:p>
            <a:r>
              <a:rPr lang="tr-TR" sz="1800" b="1"/>
              <a:t>Sonuç</a:t>
            </a:r>
          </a:p>
          <a:p>
            <a:r>
              <a:rPr lang="tr-TR" sz="1800" b="1"/>
              <a:t>Bir köşeden çıkan köşegenler çokgeni kaç üçgene ayırdığını kısa yoldan nasıl bulabiliriz?</a:t>
            </a:r>
          </a:p>
          <a:p>
            <a:r>
              <a:rPr lang="tr-TR" sz="1800" b="1"/>
              <a:t>İşte sihirli formül</a:t>
            </a:r>
          </a:p>
        </p:txBody>
      </p:sp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1116013" y="2708275"/>
            <a:ext cx="1727200" cy="865188"/>
            <a:chOff x="703" y="1706"/>
            <a:chExt cx="1088" cy="545"/>
          </a:xfrm>
        </p:grpSpPr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703" y="1706"/>
              <a:ext cx="1088" cy="545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1274" name="Line 10"/>
            <p:cNvSpPr>
              <a:spLocks noChangeShapeType="1"/>
            </p:cNvSpPr>
            <p:nvPr/>
          </p:nvSpPr>
          <p:spPr bwMode="auto">
            <a:xfrm flipH="1">
              <a:off x="703" y="1706"/>
              <a:ext cx="1088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1258888" y="2852738"/>
            <a:ext cx="503237" cy="3603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/>
              <a:t>1</a:t>
            </a:r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2124075" y="3141663"/>
            <a:ext cx="503238" cy="360362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/>
              <a:t>2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471863" y="2851150"/>
            <a:ext cx="112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/>
              <a:t>4-2=2üçgen</a:t>
            </a:r>
          </a:p>
        </p:txBody>
      </p:sp>
      <p:grpSp>
        <p:nvGrpSpPr>
          <p:cNvPr id="11288" name="Group 24"/>
          <p:cNvGrpSpPr>
            <a:grpSpLocks/>
          </p:cNvGrpSpPr>
          <p:nvPr/>
        </p:nvGrpSpPr>
        <p:grpSpPr bwMode="auto">
          <a:xfrm>
            <a:off x="1116013" y="4149725"/>
            <a:ext cx="1295400" cy="1368425"/>
            <a:chOff x="703" y="2614"/>
            <a:chExt cx="816" cy="862"/>
          </a:xfrm>
        </p:grpSpPr>
        <p:grpSp>
          <p:nvGrpSpPr>
            <p:cNvPr id="11280" name="Group 16"/>
            <p:cNvGrpSpPr>
              <a:grpSpLocks/>
            </p:cNvGrpSpPr>
            <p:nvPr/>
          </p:nvGrpSpPr>
          <p:grpSpPr bwMode="auto">
            <a:xfrm>
              <a:off x="703" y="2614"/>
              <a:ext cx="816" cy="862"/>
              <a:chOff x="431" y="2069"/>
              <a:chExt cx="816" cy="862"/>
            </a:xfrm>
          </p:grpSpPr>
          <p:sp>
            <p:nvSpPr>
              <p:cNvPr id="11281" name="Line 17"/>
              <p:cNvSpPr>
                <a:spLocks noChangeShapeType="1"/>
              </p:cNvSpPr>
              <p:nvPr/>
            </p:nvSpPr>
            <p:spPr bwMode="auto">
              <a:xfrm flipH="1">
                <a:off x="431" y="2069"/>
                <a:ext cx="136" cy="54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282" name="Line 18"/>
              <p:cNvSpPr>
                <a:spLocks noChangeShapeType="1"/>
              </p:cNvSpPr>
              <p:nvPr/>
            </p:nvSpPr>
            <p:spPr bwMode="auto">
              <a:xfrm>
                <a:off x="567" y="2069"/>
                <a:ext cx="54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283" name="Line 19"/>
              <p:cNvSpPr>
                <a:spLocks noChangeShapeType="1"/>
              </p:cNvSpPr>
              <p:nvPr/>
            </p:nvSpPr>
            <p:spPr bwMode="auto">
              <a:xfrm>
                <a:off x="1111" y="2069"/>
                <a:ext cx="136" cy="54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284" name="Line 20"/>
              <p:cNvSpPr>
                <a:spLocks noChangeShapeType="1"/>
              </p:cNvSpPr>
              <p:nvPr/>
            </p:nvSpPr>
            <p:spPr bwMode="auto">
              <a:xfrm>
                <a:off x="431" y="2614"/>
                <a:ext cx="499" cy="31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285" name="Line 21"/>
              <p:cNvSpPr>
                <a:spLocks noChangeShapeType="1"/>
              </p:cNvSpPr>
              <p:nvPr/>
            </p:nvSpPr>
            <p:spPr bwMode="auto">
              <a:xfrm flipH="1">
                <a:off x="930" y="2614"/>
                <a:ext cx="317" cy="31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 flipH="1">
              <a:off x="703" y="2614"/>
              <a:ext cx="68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 flipH="1">
              <a:off x="1202" y="2614"/>
              <a:ext cx="181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3563938" y="4559300"/>
            <a:ext cx="112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/>
              <a:t>5-2=3üçgen</a:t>
            </a:r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1619250" y="4724400"/>
            <a:ext cx="287338" cy="287338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/>
              <a:t>2</a:t>
            </a: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1403350" y="4221163"/>
            <a:ext cx="360363" cy="2159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/>
              <a:t>1</a:t>
            </a: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2051050" y="4797425"/>
            <a:ext cx="287338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/>
              <a:t>3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508625" y="3933825"/>
            <a:ext cx="1295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 b="1"/>
              <a:t>n-2</a:t>
            </a: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4932363" y="4941888"/>
            <a:ext cx="3181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Bu kısa yola göre 30 genin bir köşesinden çıkan köşegenler çokgeni kaç üçgene ayırır?</a:t>
            </a:r>
          </a:p>
        </p:txBody>
      </p:sp>
      <p:sp>
        <p:nvSpPr>
          <p:cNvPr id="11296" name="Text Box 32"/>
          <p:cNvSpPr txBox="1">
            <a:spLocks noChangeArrowheads="1"/>
          </p:cNvSpPr>
          <p:nvPr/>
        </p:nvSpPr>
        <p:spPr bwMode="auto">
          <a:xfrm>
            <a:off x="5076825" y="6226175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n-2=30-2=28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0" grpId="0" build="p"/>
      <p:bldP spid="11275" grpId="0" animBg="1"/>
      <p:bldP spid="11277" grpId="0" animBg="1"/>
      <p:bldP spid="11279" grpId="1"/>
      <p:bldP spid="11289" grpId="1"/>
      <p:bldP spid="11291" grpId="0" animBg="1"/>
      <p:bldP spid="11292" grpId="0" animBg="1"/>
      <p:bldP spid="11293" grpId="0" animBg="1"/>
      <p:bldP spid="11294" grpId="1"/>
      <p:bldP spid="11295" grpId="0"/>
      <p:bldP spid="1129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r>
              <a:rPr lang="tr-TR" sz="4000"/>
              <a:t>Buradan bir çokgenin iç açılarının toplamını bir önceki ayırdığı üçgen sayısına bakarak bulabilir miyiz?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19250" y="3789363"/>
            <a:ext cx="3529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/>
              <a:t>Peki nasıl?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692275" y="4365625"/>
            <a:ext cx="502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Bir üçgenin iç açıları toplamı 180 olduğuna göre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692275" y="4868863"/>
            <a:ext cx="540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Çokgenlerdeki üçgen sayısı da belli olduğundan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763713" y="5445125"/>
            <a:ext cx="695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Üçgen sayısı ile 180 çarparsak sonuca ulaşabilir miyiz?nedersiniz?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051050" y="616585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(n-2).180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  <p:bldP spid="13317" grpId="0"/>
      <p:bldP spid="13318" grpId="0"/>
      <p:bldP spid="13319" grpId="0"/>
      <p:bldP spid="133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Bir çokgenin toplam köşegen sayısı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tr-TR" sz="2800"/>
              <a:t>Bir köşeden çıkan köşegen sayısıyla ilişkili olan İşte o formül </a:t>
            </a:r>
          </a:p>
          <a:p>
            <a:pPr>
              <a:lnSpc>
                <a:spcPct val="80000"/>
              </a:lnSpc>
            </a:pPr>
            <a:r>
              <a:rPr lang="tr-TR" sz="2800"/>
              <a:t>n.(n-3)/2</a:t>
            </a:r>
          </a:p>
          <a:p>
            <a:pPr>
              <a:lnSpc>
                <a:spcPct val="80000"/>
              </a:lnSpc>
            </a:pPr>
            <a:r>
              <a:rPr lang="tr-TR" sz="2800"/>
              <a:t>Altıgenin köşegen sayısını hesaplayalım.</a:t>
            </a:r>
          </a:p>
          <a:p>
            <a:pPr>
              <a:lnSpc>
                <a:spcPct val="80000"/>
              </a:lnSpc>
            </a:pPr>
            <a:r>
              <a:rPr lang="tr-TR" sz="2800"/>
              <a:t>n=6 olduğuna göre</a:t>
            </a:r>
          </a:p>
          <a:p>
            <a:pPr>
              <a:lnSpc>
                <a:spcPct val="80000"/>
              </a:lnSpc>
            </a:pPr>
            <a:r>
              <a:rPr lang="tr-TR" sz="2800"/>
              <a:t>6.(6-3)/2</a:t>
            </a:r>
          </a:p>
          <a:p>
            <a:pPr>
              <a:lnSpc>
                <a:spcPct val="80000"/>
              </a:lnSpc>
            </a:pPr>
            <a:r>
              <a:rPr lang="tr-TR" sz="2800"/>
              <a:t>6.3/2</a:t>
            </a:r>
          </a:p>
          <a:p>
            <a:pPr>
              <a:lnSpc>
                <a:spcPct val="80000"/>
              </a:lnSpc>
            </a:pPr>
            <a:r>
              <a:rPr lang="tr-TR" sz="2800"/>
              <a:t>18/2</a:t>
            </a:r>
          </a:p>
          <a:p>
            <a:pPr>
              <a:lnSpc>
                <a:spcPct val="80000"/>
              </a:lnSpc>
            </a:pPr>
            <a:r>
              <a:rPr lang="tr-TR" sz="2800"/>
              <a:t>9</a:t>
            </a:r>
          </a:p>
          <a:p>
            <a:pPr>
              <a:lnSpc>
                <a:spcPct val="80000"/>
              </a:lnSpc>
            </a:pPr>
            <a:r>
              <a:rPr lang="tr-TR" sz="2800"/>
              <a:t>Altıgenin toplam 9 tane köşegeni vardır.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0" y="3219450"/>
          <a:ext cx="1095375" cy="419100"/>
        </p:xfrm>
        <a:graphic>
          <a:graphicData uri="http://schemas.openxmlformats.org/presentationml/2006/ole">
            <p:oleObj spid="_x0000_s22532" name="Denklem" r:id="rId3" imgW="1091726" imgH="418918" progId="Equation.3">
              <p:embed/>
            </p:oleObj>
          </a:graphicData>
        </a:graphic>
      </p:graphicFrame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0" y="3219450"/>
          <a:ext cx="1095375" cy="419100"/>
        </p:xfrm>
        <a:graphic>
          <a:graphicData uri="http://schemas.openxmlformats.org/presentationml/2006/ole">
            <p:oleObj spid="_x0000_s22534" name="Denklem" r:id="rId4" imgW="1091726" imgH="418918" progId="Equation.3">
              <p:embed/>
            </p:oleObj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0" y="0"/>
          <a:ext cx="1095375" cy="419100"/>
        </p:xfrm>
        <a:graphic>
          <a:graphicData uri="http://schemas.openxmlformats.org/presentationml/2006/ole">
            <p:oleObj spid="_x0000_s22536" name="Denklem" r:id="rId5" imgW="1091726" imgH="418918" progId="Equation.3">
              <p:embed/>
            </p:oleObj>
          </a:graphicData>
        </a:graphic>
      </p:graphicFrame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0" y="0"/>
          <a:ext cx="1095375" cy="419100"/>
        </p:xfrm>
        <a:graphic>
          <a:graphicData uri="http://schemas.openxmlformats.org/presentationml/2006/ole">
            <p:oleObj spid="_x0000_s22538" name="Denklem" r:id="rId6" imgW="1091726" imgH="418918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DÜZGÜN ÇOKGENLER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sz="2800"/>
              <a:t>Yandaki şekiller birer birer düzgün çokgendir.</a:t>
            </a:r>
          </a:p>
          <a:p>
            <a:r>
              <a:rPr lang="tr-TR" sz="2800"/>
              <a:t>Buna göre düzgün çokgen neye denir.</a:t>
            </a:r>
          </a:p>
          <a:p>
            <a:r>
              <a:rPr lang="tr-TR" sz="2800"/>
              <a:t>Kenar uzunlukları ve açıları eşit olan çokgenler düzgün çokgendir.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827088" y="2060575"/>
            <a:ext cx="1008062" cy="5746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411413" y="2133600"/>
            <a:ext cx="792162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900113" y="5084763"/>
            <a:ext cx="936625" cy="1008062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827088" y="3429000"/>
            <a:ext cx="863600" cy="6477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611188" y="2781300"/>
            <a:ext cx="1296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Eşkenar üçgen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2484438" y="2997200"/>
            <a:ext cx="719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Kare 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684213" y="4437063"/>
            <a:ext cx="1296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Düzgün beşgen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339975" y="4437063"/>
            <a:ext cx="12969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Düzgün altıgen</a:t>
            </a:r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2339975" y="3357563"/>
            <a:ext cx="1008063" cy="863600"/>
          </a:xfrm>
          <a:prstGeom prst="hexagon">
            <a:avLst>
              <a:gd name="adj" fmla="val 29182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84213" y="6165850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Düzgün sekizgen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2195513" y="5300663"/>
            <a:ext cx="1296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>
                <a:solidFill>
                  <a:srgbClr val="FF0000"/>
                </a:solidFill>
              </a:rPr>
              <a:t>Düzgün n gen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Düzgün çokgenlerin bir iç açısının ölçüsü bulunabilir mi?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2800"/>
              <a:t>Düzgün çokgenlerin iç açıları eşit olduğuna göre</a:t>
            </a:r>
          </a:p>
          <a:p>
            <a:r>
              <a:rPr lang="tr-TR" sz="2800"/>
              <a:t>İç açılarının toplamını bulsak </a:t>
            </a:r>
          </a:p>
          <a:p>
            <a:r>
              <a:rPr lang="tr-TR" sz="2800"/>
              <a:t>Açı sayısına bölsek sonuca ulaşabilirmiyiz?</a:t>
            </a:r>
          </a:p>
          <a:p>
            <a:r>
              <a:rPr lang="tr-TR" sz="2800"/>
              <a:t>İç aşıları toplamı </a:t>
            </a:r>
          </a:p>
          <a:p>
            <a:r>
              <a:rPr lang="tr-TR" sz="2800"/>
              <a:t>(n-2).180 di.O zaman</a:t>
            </a:r>
          </a:p>
          <a:p>
            <a:r>
              <a:rPr lang="tr-TR" sz="2800"/>
              <a:t>Bir iç açısının ölçüsü</a:t>
            </a:r>
          </a:p>
          <a:p>
            <a:r>
              <a:rPr lang="tr-TR" sz="2800"/>
              <a:t>(n-2).180/n</a:t>
            </a:r>
          </a:p>
          <a:p>
            <a:endParaRPr lang="tr-TR" sz="2800"/>
          </a:p>
          <a:p>
            <a:endParaRPr lang="tr-TR" sz="2800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 rot="1275030">
            <a:off x="5795963" y="4076700"/>
            <a:ext cx="2016125" cy="1223963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Yörünge">
  <a:themeElements>
    <a:clrScheme name="Yörüng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Yörün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Yörüng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Yörüng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Yörüng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177</TotalTime>
  <Words>366</Words>
  <Application>Microsoft Office PowerPoint</Application>
  <PresentationFormat>Ekran Gösterisi (4:3)</PresentationFormat>
  <Paragraphs>87</Paragraphs>
  <Slides>11</Slides>
  <Notes>0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Yörünge</vt:lpstr>
      <vt:lpstr>Microsoft Denklem 3.0</vt:lpstr>
      <vt:lpstr>ÇOKGENLER</vt:lpstr>
      <vt:lpstr>Dış bükey ve iç bükey çokgenler</vt:lpstr>
      <vt:lpstr>Çokgenlerin elemanları</vt:lpstr>
      <vt:lpstr>Çokgenlerde  kurallar</vt:lpstr>
      <vt:lpstr>Bir köşeden çıkan köşegenler çokgeni kaç   üçgene ayırır?</vt:lpstr>
      <vt:lpstr>Buradan bir çokgenin iç açılarının toplamını bir önceki ayırdığı üçgen sayısına bakarak bulabilir miyiz?</vt:lpstr>
      <vt:lpstr>Bir çokgenin toplam köşegen sayısı</vt:lpstr>
      <vt:lpstr>DÜZGÜN ÇOKGENLER</vt:lpstr>
      <vt:lpstr>Düzgün çokgenlerin bir iç açısının ölçüsü bulunabilir mi?</vt:lpstr>
      <vt:lpstr>Düzgün çokgenlerin bir dış açısının ölçüsü</vt:lpstr>
      <vt:lpstr>DÖRTGENLER VE ÖZELİKLERİ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ÇOKGENLER</dc:title>
  <dc:creator>ub</dc:creator>
  <cp:lastModifiedBy>Yasin KIRAT</cp:lastModifiedBy>
  <cp:revision>24</cp:revision>
  <dcterms:created xsi:type="dcterms:W3CDTF">2008-04-14T07:42:27Z</dcterms:created>
  <dcterms:modified xsi:type="dcterms:W3CDTF">2011-02-15T13:42:10Z</dcterms:modified>
</cp:coreProperties>
</file>